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8" r:id="rId3"/>
    <p:sldId id="337" r:id="rId4"/>
    <p:sldId id="336" r:id="rId5"/>
    <p:sldId id="341" r:id="rId6"/>
    <p:sldId id="339" r:id="rId7"/>
    <p:sldId id="342" r:id="rId8"/>
    <p:sldId id="264" r:id="rId9"/>
    <p:sldId id="295" r:id="rId1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tte Andersen" initials="LA" lastIdx="10" clrIdx="0">
    <p:extLst/>
  </p:cmAuthor>
  <p:cmAuthor id="2" name="Rikke" initials="R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6F72"/>
    <a:srgbClr val="D5E232"/>
    <a:srgbClr val="2C81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96992" autoAdjust="0"/>
  </p:normalViewPr>
  <p:slideViewPr>
    <p:cSldViewPr snapToGrid="0" snapToObjects="1">
      <p:cViewPr varScale="1">
        <p:scale>
          <a:sx n="75" d="100"/>
          <a:sy n="75" d="100"/>
        </p:scale>
        <p:origin x="117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D9B6F-3BD5-44BA-A6F3-EB95439EA43F}" type="datetimeFigureOut">
              <a:rPr lang="da-DK" smtClean="0"/>
              <a:t>07-10-2017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36FC4-F2B3-42E2-AFA5-D13A43DA31B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3423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36FC4-F2B3-42E2-AFA5-D13A43DA31BD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02911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834 powerpo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99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-1041400" y="38433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da-DK" altLang="da-D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9653"/>
            <a:ext cx="5376333" cy="152874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3000">
                <a:solidFill>
                  <a:srgbClr val="FFFFFF"/>
                </a:solidFill>
                <a:latin typeface="Tahoma"/>
                <a:cs typeface="Tahoma"/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57200" y="2596605"/>
            <a:ext cx="5672667" cy="9054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300">
                <a:solidFill>
                  <a:srgbClr val="FFFFFF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57200" y="3455444"/>
            <a:ext cx="5672667" cy="14896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000">
                <a:solidFill>
                  <a:srgbClr val="FFFFFF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978797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11 hv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4590"/>
            <a:ext cx="8229600" cy="15287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defRPr sz="3500">
                <a:solidFill>
                  <a:srgbClr val="2C8185"/>
                </a:solidFill>
                <a:latin typeface="Tahoma"/>
                <a:cs typeface="Tahoma"/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1659468" y="3370261"/>
            <a:ext cx="5850466" cy="18621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300">
                <a:latin typeface="Tahoma"/>
                <a:cs typeface="Tahoma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78908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11 hv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9653"/>
            <a:ext cx="5376333" cy="152874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3000">
                <a:solidFill>
                  <a:srgbClr val="2C8185"/>
                </a:solidFill>
                <a:latin typeface="Tahoma"/>
                <a:cs typeface="Tahoma"/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57200" y="2596605"/>
            <a:ext cx="5672667" cy="9054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30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57200" y="3455444"/>
            <a:ext cx="5672667" cy="14896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000">
                <a:solidFill>
                  <a:srgbClr val="000000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224375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1462618" y="4017961"/>
            <a:ext cx="6233582" cy="12080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300" b="1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884419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14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738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500">
                <a:solidFill>
                  <a:srgbClr val="FFFFFF"/>
                </a:solidFill>
                <a:latin typeface="Tahoma"/>
                <a:cs typeface="Tahoma"/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403350" y="1885950"/>
            <a:ext cx="5981700" cy="596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700">
                <a:solidFill>
                  <a:srgbClr val="FFFFFF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719000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738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500">
                <a:solidFill>
                  <a:srgbClr val="FFFFFF"/>
                </a:solidFill>
                <a:latin typeface="Tahoma"/>
                <a:cs typeface="Tahoma"/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403350" y="1885950"/>
            <a:ext cx="5981700" cy="596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700">
                <a:solidFill>
                  <a:srgbClr val="FFFFFF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57200" y="2965449"/>
            <a:ext cx="1249363" cy="600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en-US" noProof="0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858963" y="2965449"/>
            <a:ext cx="1249363" cy="600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en-US" noProof="0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260726" y="2966507"/>
            <a:ext cx="1249363" cy="600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en-US" noProof="0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662489" y="2966507"/>
            <a:ext cx="1249363" cy="600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en-US" noProof="0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035674" y="2965449"/>
            <a:ext cx="1249363" cy="600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en-US" noProof="0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7437437" y="2965449"/>
            <a:ext cx="1249363" cy="600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en-US" noProof="0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57200" y="3752849"/>
            <a:ext cx="1249363" cy="600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en-US" noProof="0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1858963" y="3752849"/>
            <a:ext cx="1249363" cy="600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en-US" noProof="0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3260726" y="3753907"/>
            <a:ext cx="1249363" cy="600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en-US" noProof="0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4662489" y="3753907"/>
            <a:ext cx="1249363" cy="600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en-US" noProof="0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035674" y="3752849"/>
            <a:ext cx="1249363" cy="600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en-US" noProof="0" dirty="0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7437437" y="3752849"/>
            <a:ext cx="1249363" cy="600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en-US" noProof="0" dirty="0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457200" y="4505324"/>
            <a:ext cx="1249363" cy="600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en-US" noProof="0" dirty="0"/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858963" y="4505324"/>
            <a:ext cx="1249363" cy="600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en-US" noProof="0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3260726" y="4506382"/>
            <a:ext cx="1249363" cy="600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en-US" noProof="0" dirty="0"/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26"/>
          </p:nvPr>
        </p:nvSpPr>
        <p:spPr>
          <a:xfrm>
            <a:off x="4662489" y="4506382"/>
            <a:ext cx="1249363" cy="600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en-US" noProof="0" dirty="0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6035674" y="4505324"/>
            <a:ext cx="1249363" cy="600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en-US" noProof="0" dirty="0"/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8"/>
          </p:nvPr>
        </p:nvSpPr>
        <p:spPr>
          <a:xfrm>
            <a:off x="7437437" y="4505324"/>
            <a:ext cx="1249363" cy="600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6822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1" y="831034"/>
            <a:ext cx="4094237" cy="173315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3000">
                <a:solidFill>
                  <a:srgbClr val="2C8185"/>
                </a:solidFill>
                <a:latin typeface="Tahoma"/>
                <a:cs typeface="Tahoma"/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572002" y="2675224"/>
            <a:ext cx="4094238" cy="8263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30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572002" y="3616476"/>
            <a:ext cx="4094238" cy="1600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000">
                <a:solidFill>
                  <a:srgbClr val="000000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65667" y="440267"/>
            <a:ext cx="3834871" cy="49783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noProof="0"/>
              <a:t>Klik på ikonet for at tilføje et billede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81266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006475" y="1574800"/>
            <a:ext cx="5672137" cy="6434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>
                <a:solidFill>
                  <a:srgbClr val="FFFFFF"/>
                </a:solidFill>
                <a:latin typeface="Tahoma"/>
                <a:cs typeface="Tahoma"/>
              </a:defRPr>
            </a:lvl1pPr>
            <a:lvl2pPr>
              <a:defRPr sz="3000">
                <a:latin typeface="Tahoma"/>
                <a:cs typeface="Tahoma"/>
              </a:defRPr>
            </a:lvl2pPr>
            <a:lvl3pPr>
              <a:defRPr sz="3000">
                <a:latin typeface="Tahoma"/>
                <a:cs typeface="Tahoma"/>
              </a:defRPr>
            </a:lvl3pPr>
            <a:lvl4pPr>
              <a:defRPr sz="3000">
                <a:latin typeface="Tahoma"/>
                <a:cs typeface="Tahoma"/>
              </a:defRPr>
            </a:lvl4pPr>
            <a:lvl5pPr>
              <a:defRPr sz="3000">
                <a:latin typeface="Tahoma"/>
                <a:cs typeface="Tahoma"/>
              </a:defRPr>
            </a:lvl5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1006475" y="2362202"/>
            <a:ext cx="5672137" cy="97472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buFont typeface="Arial"/>
              <a:buChar char="•"/>
              <a:defRPr sz="1000">
                <a:solidFill>
                  <a:srgbClr val="FFFFFF"/>
                </a:solidFill>
                <a:latin typeface="Tahoma"/>
                <a:cs typeface="Tahoma"/>
              </a:defRPr>
            </a:lvl1pPr>
            <a:lvl2pPr>
              <a:defRPr sz="3000">
                <a:latin typeface="Tahoma"/>
                <a:cs typeface="Tahoma"/>
              </a:defRPr>
            </a:lvl2pPr>
            <a:lvl3pPr>
              <a:defRPr sz="3000">
                <a:latin typeface="Tahoma"/>
                <a:cs typeface="Tahoma"/>
              </a:defRPr>
            </a:lvl3pPr>
            <a:lvl4pPr>
              <a:defRPr sz="3000">
                <a:latin typeface="Tahoma"/>
                <a:cs typeface="Tahoma"/>
              </a:defRPr>
            </a:lvl4pPr>
            <a:lvl5pPr>
              <a:defRPr sz="3000">
                <a:latin typeface="Tahoma"/>
                <a:cs typeface="Tahoma"/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006475" y="3336926"/>
            <a:ext cx="5672137" cy="5069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/>
              <a:buNone/>
              <a:defRPr sz="1800" baseline="0">
                <a:solidFill>
                  <a:srgbClr val="FFFFFF"/>
                </a:solidFill>
                <a:latin typeface="Tahoma"/>
                <a:cs typeface="Tahoma"/>
              </a:defRPr>
            </a:lvl1pPr>
            <a:lvl2pPr>
              <a:defRPr sz="3000">
                <a:latin typeface="Tahoma"/>
                <a:cs typeface="Tahoma"/>
              </a:defRPr>
            </a:lvl2pPr>
            <a:lvl3pPr>
              <a:defRPr sz="3000">
                <a:latin typeface="Tahoma"/>
                <a:cs typeface="Tahoma"/>
              </a:defRPr>
            </a:lvl3pPr>
            <a:lvl4pPr>
              <a:defRPr sz="3000">
                <a:latin typeface="Tahoma"/>
                <a:cs typeface="Tahoma"/>
              </a:defRPr>
            </a:lvl4pPr>
            <a:lvl5pPr>
              <a:defRPr sz="3000">
                <a:latin typeface="Tahoma"/>
                <a:cs typeface="Tahoma"/>
              </a:defRPr>
            </a:lvl5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006475" y="3843867"/>
            <a:ext cx="5672137" cy="1134532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buFont typeface="Arial"/>
              <a:buChar char="•"/>
              <a:defRPr sz="1000">
                <a:solidFill>
                  <a:srgbClr val="FFFFFF"/>
                </a:solidFill>
                <a:latin typeface="Tahoma"/>
                <a:cs typeface="Tahoma"/>
              </a:defRPr>
            </a:lvl1pPr>
            <a:lvl2pPr>
              <a:defRPr sz="3000">
                <a:latin typeface="Tahoma"/>
                <a:cs typeface="Tahoma"/>
              </a:defRPr>
            </a:lvl2pPr>
            <a:lvl3pPr>
              <a:defRPr sz="3000">
                <a:latin typeface="Tahoma"/>
                <a:cs typeface="Tahoma"/>
              </a:defRPr>
            </a:lvl3pPr>
            <a:lvl4pPr>
              <a:defRPr sz="3000">
                <a:latin typeface="Tahoma"/>
                <a:cs typeface="Tahoma"/>
              </a:defRPr>
            </a:lvl4pPr>
            <a:lvl5pPr>
              <a:defRPr sz="3000">
                <a:latin typeface="Tahoma"/>
                <a:cs typeface="Tahoma"/>
              </a:defRPr>
            </a:lvl5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304617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365923"/>
            <a:ext cx="8229600" cy="15287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defRPr sz="350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1659468" y="4301595"/>
            <a:ext cx="5850466" cy="10832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300">
                <a:solidFill>
                  <a:srgbClr val="FFFFFF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485312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17 - uden 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365923"/>
            <a:ext cx="8229600" cy="15287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defRPr sz="350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1659468" y="4301595"/>
            <a:ext cx="5850466" cy="10832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300">
                <a:solidFill>
                  <a:srgbClr val="FFFFFF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7770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834 powerpoint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772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38867" y="2083861"/>
            <a:ext cx="5265738" cy="8546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500">
                <a:latin typeface="Tahoma"/>
                <a:cs typeface="Tahoma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1938867" y="3057525"/>
            <a:ext cx="5265738" cy="8546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300">
                <a:latin typeface="Tahoma"/>
                <a:cs typeface="Tahoma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427477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418590"/>
            <a:ext cx="8229600" cy="15287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defRPr sz="3500">
                <a:solidFill>
                  <a:srgbClr val="2C8185"/>
                </a:solidFill>
                <a:latin typeface="Tahoma"/>
                <a:cs typeface="Tahoma"/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1659468" y="2184928"/>
            <a:ext cx="5850466" cy="10832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30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825202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11 hv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85738" y="195263"/>
            <a:ext cx="8788400" cy="5494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noProof="0"/>
              <a:t>Klik på ikonet for at tilføje et billede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38867" y="2083861"/>
            <a:ext cx="5265738" cy="8546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500">
                <a:latin typeface="Tahoma"/>
                <a:cs typeface="Tahoma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1938867" y="3057525"/>
            <a:ext cx="5265738" cy="8546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300">
                <a:latin typeface="Tahoma"/>
                <a:cs typeface="Tahoma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983780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790102"/>
            <a:ext cx="8229600" cy="20988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defRPr sz="4000" baseline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453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790102"/>
            <a:ext cx="8229600" cy="20988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defRPr sz="4000" baseline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306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790102"/>
            <a:ext cx="8229600" cy="20988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defRPr sz="4000" baseline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362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URB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8021"/>
            <a:ext cx="8007722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0">
                <a:solidFill>
                  <a:srgbClr val="FFFFFF"/>
                </a:solidFill>
                <a:latin typeface="Tahoma"/>
                <a:cs typeface="Tahom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08547"/>
            <a:ext cx="8007722" cy="300224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300" b="0" baseline="0">
                <a:solidFill>
                  <a:srgbClr val="FFFFFF"/>
                </a:solidFill>
                <a:latin typeface="Tahoma"/>
                <a:cs typeface="Tahoma"/>
              </a:defRPr>
            </a:lvl1pPr>
            <a:lvl2pPr marL="800100" indent="-342900">
              <a:buFont typeface="Arial"/>
              <a:buChar char="•"/>
              <a:defRPr sz="2000"/>
            </a:lvl2pPr>
            <a:lvl3pPr marL="1200150" indent="-285750">
              <a:buFont typeface="Arial"/>
              <a:buChar char="•"/>
              <a:defRPr sz="1800"/>
            </a:lvl3pPr>
            <a:lvl4pPr marL="1657350" indent="-285750">
              <a:buFont typeface="Arial"/>
              <a:buChar char="•"/>
              <a:defRPr sz="1600"/>
            </a:lvl4pPr>
            <a:lvl5pPr marL="2114550" indent="-285750">
              <a:buFont typeface="Arial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3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4590"/>
            <a:ext cx="8229600" cy="15287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defRPr sz="3500">
                <a:solidFill>
                  <a:srgbClr val="2C8185"/>
                </a:solidFill>
                <a:latin typeface="Tahoma"/>
                <a:cs typeface="Tahoma"/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1659468" y="3370261"/>
            <a:ext cx="5850466" cy="18621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300">
                <a:latin typeface="Tahoma"/>
                <a:cs typeface="Tahoma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331118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-1084263" y="3843338"/>
            <a:ext cx="18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da-DK" altLang="da-D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9653"/>
            <a:ext cx="5376333" cy="152874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3000">
                <a:solidFill>
                  <a:srgbClr val="2C8185"/>
                </a:solidFill>
                <a:latin typeface="Tahoma"/>
                <a:cs typeface="Tahoma"/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57200" y="2596605"/>
            <a:ext cx="5672667" cy="9054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300">
                <a:latin typeface="Tahoma"/>
                <a:cs typeface="Tahoma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57200" y="3455444"/>
            <a:ext cx="5672667" cy="14896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000">
                <a:latin typeface="Tahoma"/>
                <a:cs typeface="Tahoma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638710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4590"/>
            <a:ext cx="8229600" cy="15287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defRPr sz="350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1659468" y="3370261"/>
            <a:ext cx="5850466" cy="18621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300">
                <a:solidFill>
                  <a:srgbClr val="FFFFFF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444148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1146175" y="317027"/>
            <a:ext cx="6832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206F72"/>
                </a:solidFill>
                <a:latin typeface="Exo"/>
              </a:rPr>
              <a:t>The compelling </a:t>
            </a:r>
            <a:r>
              <a:rPr lang="en-US" sz="3600" b="1" dirty="0">
                <a:solidFill>
                  <a:srgbClr val="206F72"/>
                </a:solidFill>
                <a:latin typeface="Exo"/>
              </a:rPr>
              <a:t>offer</a:t>
            </a:r>
          </a:p>
          <a:p>
            <a:pPr algn="ctr"/>
            <a:r>
              <a:rPr lang="en-US" sz="2400" b="1" dirty="0">
                <a:solidFill>
                  <a:srgbClr val="206F72"/>
                </a:solidFill>
                <a:latin typeface="Exo"/>
              </a:rPr>
              <a:t>How the market should meet the nZEB needs and desires of private homeowners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1450" y="4697343"/>
            <a:ext cx="8782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06F72"/>
                </a:solidFill>
                <a:latin typeface="Exo"/>
              </a:rPr>
              <a:t>Peter Rathje</a:t>
            </a:r>
            <a:endParaRPr lang="nl-BE" sz="2400" b="1" dirty="0">
              <a:solidFill>
                <a:srgbClr val="206F72"/>
              </a:solidFill>
              <a:latin typeface="Exo"/>
            </a:endParaRPr>
          </a:p>
          <a:p>
            <a:pPr algn="ctr"/>
            <a:r>
              <a:rPr lang="nl-BE" sz="2400" b="1" dirty="0">
                <a:solidFill>
                  <a:srgbClr val="206F72"/>
                </a:solidFill>
                <a:latin typeface="Exo"/>
              </a:rPr>
              <a:t>Refurb Compelling Offer, Coordinator</a:t>
            </a:r>
            <a:endParaRPr lang="nl-BE" sz="2000" b="1" dirty="0">
              <a:solidFill>
                <a:srgbClr val="206F72"/>
              </a:solidFill>
              <a:latin typeface="Exo"/>
            </a:endParaRPr>
          </a:p>
        </p:txBody>
      </p:sp>
    </p:spTree>
    <p:extLst>
      <p:ext uri="{BB962C8B-B14F-4D97-AF65-F5344CB8AC3E}">
        <p14:creationId xmlns:p14="http://schemas.microsoft.com/office/powerpoint/2010/main" val="1927956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85240"/>
            <a:ext cx="8229600" cy="657735"/>
          </a:xfrm>
        </p:spPr>
        <p:txBody>
          <a:bodyPr>
            <a:normAutofit/>
          </a:bodyPr>
          <a:lstStyle/>
          <a:p>
            <a:r>
              <a:rPr lang="en-US" dirty="0"/>
              <a:t>The Refurb Scope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723901" y="947204"/>
            <a:ext cx="7086600" cy="1243938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2C8185"/>
                </a:solidFill>
              </a:rPr>
              <a:t>Increase energy performance of existing buildings </a:t>
            </a:r>
            <a:r>
              <a:rPr lang="en-US" sz="1600" dirty="0">
                <a:solidFill>
                  <a:srgbClr val="2C8185"/>
                </a:solidFill>
              </a:rPr>
              <a:t>by removing </a:t>
            </a:r>
            <a:r>
              <a:rPr lang="en-US" sz="1600" b="1" dirty="0">
                <a:solidFill>
                  <a:srgbClr val="2C8185"/>
                </a:solidFill>
              </a:rPr>
              <a:t>non-technical</a:t>
            </a:r>
            <a:r>
              <a:rPr lang="en-US" sz="1600" dirty="0">
                <a:solidFill>
                  <a:srgbClr val="2C8185"/>
                </a:solidFill>
              </a:rPr>
              <a:t> barriers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2C8185"/>
                </a:solidFill>
              </a:rPr>
              <a:t>Inspire</a:t>
            </a:r>
            <a:r>
              <a:rPr lang="en-US" sz="1600" dirty="0">
                <a:solidFill>
                  <a:srgbClr val="2C8185"/>
                </a:solidFill>
              </a:rPr>
              <a:t> homeowners to carry out deep energy renovations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C8185"/>
                </a:solidFill>
              </a:rPr>
              <a:t>Creating an </a:t>
            </a:r>
            <a:r>
              <a:rPr lang="en-US" sz="1600" b="1" dirty="0">
                <a:solidFill>
                  <a:srgbClr val="2C8185"/>
                </a:solidFill>
              </a:rPr>
              <a:t>easy, affordable and safe </a:t>
            </a:r>
            <a:r>
              <a:rPr lang="en-US" sz="1600" dirty="0">
                <a:solidFill>
                  <a:srgbClr val="2C8185"/>
                </a:solidFill>
              </a:rPr>
              <a:t>journey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2C8185"/>
                </a:solidFill>
              </a:rPr>
              <a:t>nZEB</a:t>
            </a:r>
            <a:r>
              <a:rPr lang="en-US" sz="1600" dirty="0">
                <a:solidFill>
                  <a:srgbClr val="2C8185"/>
                </a:solidFill>
              </a:rPr>
              <a:t> (deep renovations) – implemented in </a:t>
            </a:r>
            <a:r>
              <a:rPr lang="en-US" sz="1600" b="1" dirty="0">
                <a:solidFill>
                  <a:srgbClr val="2C8185"/>
                </a:solidFill>
              </a:rPr>
              <a:t>a step-by-step approach</a:t>
            </a:r>
            <a:endParaRPr lang="en-US" sz="1600" dirty="0">
              <a:solidFill>
                <a:srgbClr val="2C8185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2C8185"/>
                </a:solidFill>
              </a:rPr>
              <a:t>Improve energy efficiency </a:t>
            </a:r>
            <a:r>
              <a:rPr lang="en-US" sz="1600" dirty="0">
                <a:solidFill>
                  <a:srgbClr val="2C8185"/>
                </a:solidFill>
              </a:rPr>
              <a:t>by 50-80%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2C8185"/>
                </a:solidFill>
              </a:rPr>
              <a:t>Bridging</a:t>
            </a:r>
            <a:r>
              <a:rPr lang="en-US" sz="1600" dirty="0">
                <a:solidFill>
                  <a:srgbClr val="2C8185"/>
                </a:solidFill>
              </a:rPr>
              <a:t> demand and supply side, promoting </a:t>
            </a:r>
            <a:r>
              <a:rPr lang="en-US" sz="1600" b="1" dirty="0">
                <a:solidFill>
                  <a:srgbClr val="2C8185"/>
                </a:solidFill>
              </a:rPr>
              <a:t>one-stop-shop</a:t>
            </a:r>
            <a:r>
              <a:rPr lang="en-US" sz="1600" dirty="0">
                <a:solidFill>
                  <a:srgbClr val="2C8185"/>
                </a:solidFill>
              </a:rPr>
              <a:t> solutions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3705314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eonardo da vinci capilla sixt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21" y="194253"/>
            <a:ext cx="7343359" cy="547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BC1505BE-00F7-495E-8621-BD476B8C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4700" y="3969338"/>
            <a:ext cx="5054600" cy="1528742"/>
          </a:xfrm>
        </p:spPr>
        <p:txBody>
          <a:bodyPr/>
          <a:lstStyle/>
          <a:p>
            <a:r>
              <a:rPr lang="en-US" dirty="0">
                <a:solidFill>
                  <a:srgbClr val="206F72"/>
                </a:solidFill>
              </a:rPr>
              <a:t>Connecting society goals and ambitions</a:t>
            </a:r>
          </a:p>
        </p:txBody>
      </p:sp>
    </p:spTree>
    <p:extLst>
      <p:ext uri="{BB962C8B-B14F-4D97-AF65-F5344CB8AC3E}">
        <p14:creationId xmlns:p14="http://schemas.microsoft.com/office/powerpoint/2010/main" val="2413281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488259"/>
            <a:ext cx="8007722" cy="639762"/>
          </a:xfrm>
        </p:spPr>
        <p:txBody>
          <a:bodyPr/>
          <a:lstStyle/>
          <a:p>
            <a:r>
              <a:rPr lang="nl-BE" dirty="0"/>
              <a:t>The Refurb project structure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26643" y="1405798"/>
            <a:ext cx="5325587" cy="3581400"/>
            <a:chOff x="3380963" y="1164270"/>
            <a:chExt cx="5325587" cy="3581400"/>
          </a:xfrm>
        </p:grpSpPr>
        <p:grpSp>
          <p:nvGrpSpPr>
            <p:cNvPr id="23" name="Group 22"/>
            <p:cNvGrpSpPr/>
            <p:nvPr/>
          </p:nvGrpSpPr>
          <p:grpSpPr>
            <a:xfrm>
              <a:off x="5384707" y="1279251"/>
              <a:ext cx="3321843" cy="3321843"/>
              <a:chOff x="3969481" y="1343025"/>
              <a:chExt cx="3321843" cy="3321843"/>
            </a:xfrm>
          </p:grpSpPr>
          <p:sp>
            <p:nvSpPr>
              <p:cNvPr id="29" name="Freeform 28"/>
              <p:cNvSpPr/>
              <p:nvPr/>
            </p:nvSpPr>
            <p:spPr>
              <a:xfrm>
                <a:off x="3969481" y="1343025"/>
                <a:ext cx="3321843" cy="3321843"/>
              </a:xfrm>
              <a:custGeom>
                <a:avLst/>
                <a:gdLst>
                  <a:gd name="connsiteX0" fmla="*/ 0 w 3321843"/>
                  <a:gd name="connsiteY0" fmla="*/ 1660922 h 3321843"/>
                  <a:gd name="connsiteX1" fmla="*/ 1660922 w 3321843"/>
                  <a:gd name="connsiteY1" fmla="*/ 0 h 3321843"/>
                  <a:gd name="connsiteX2" fmla="*/ 3321844 w 3321843"/>
                  <a:gd name="connsiteY2" fmla="*/ 1660922 h 3321843"/>
                  <a:gd name="connsiteX3" fmla="*/ 1660922 w 3321843"/>
                  <a:gd name="connsiteY3" fmla="*/ 3321844 h 3321843"/>
                  <a:gd name="connsiteX4" fmla="*/ 0 w 3321843"/>
                  <a:gd name="connsiteY4" fmla="*/ 1660922 h 3321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1843" h="3321843">
                    <a:moveTo>
                      <a:pt x="0" y="1660922"/>
                    </a:moveTo>
                    <a:cubicBezTo>
                      <a:pt x="0" y="743620"/>
                      <a:pt x="743620" y="0"/>
                      <a:pt x="1660922" y="0"/>
                    </a:cubicBezTo>
                    <a:cubicBezTo>
                      <a:pt x="2578224" y="0"/>
                      <a:pt x="3321844" y="743620"/>
                      <a:pt x="3321844" y="1660922"/>
                    </a:cubicBezTo>
                    <a:cubicBezTo>
                      <a:pt x="3321844" y="2578224"/>
                      <a:pt x="2578224" y="3321844"/>
                      <a:pt x="1660922" y="3321844"/>
                    </a:cubicBezTo>
                    <a:cubicBezTo>
                      <a:pt x="743620" y="3321844"/>
                      <a:pt x="0" y="2578224"/>
                      <a:pt x="0" y="1660922"/>
                    </a:cubicBezTo>
                    <a:close/>
                  </a:path>
                </a:pathLst>
              </a:custGeom>
              <a:pattFill prst="wdUpDiag">
                <a:fgClr>
                  <a:schemeClr val="accent1">
                    <a:hueOff val="0"/>
                    <a:satOff val="0"/>
                    <a:lumOff val="0"/>
                  </a:schemeClr>
                </a:fgClr>
                <a:bgClr>
                  <a:srgbClr val="2C8185"/>
                </a:bgClr>
              </a:pattFill>
              <a:ln>
                <a:solidFill>
                  <a:schemeClr val="lt1">
                    <a:hueOff val="0"/>
                    <a:satOff val="0"/>
                    <a:lumOff val="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69023" tIns="569023" rIns="569023" bIns="569023" numCol="1" spcCol="1270" anchor="ctr" anchorCtr="0">
                <a:noAutofit/>
              </a:bodyPr>
              <a:lstStyle/>
              <a:p>
                <a:pPr lvl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nl-BE" sz="6500" kern="1200" dirty="0"/>
              </a:p>
            </p:txBody>
          </p:sp>
          <p:sp>
            <p:nvSpPr>
              <p:cNvPr id="30" name="Rectangle 29"/>
              <p:cNvSpPr>
                <a:spLocks noChangeAspect="1"/>
              </p:cNvSpPr>
              <p:nvPr/>
            </p:nvSpPr>
            <p:spPr>
              <a:xfrm rot="20407428">
                <a:off x="4321180" y="1636513"/>
                <a:ext cx="2618418" cy="260419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>
                    <a:gd name="adj" fmla="val 5486017"/>
                  </a:avLst>
                </a:prstTxWarp>
                <a:spAutoFit/>
              </a:bodyPr>
              <a:lstStyle/>
              <a:p>
                <a:pPr algn="ctr"/>
                <a:r>
                  <a:rPr lang="en-US" sz="24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Delivery &amp; Quality Assurance</a:t>
                </a:r>
                <a:endParaRPr lang="en-US" sz="2400" b="0" cap="none" spc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4" name="Freeform 23"/>
            <p:cNvSpPr/>
            <p:nvPr/>
          </p:nvSpPr>
          <p:spPr>
            <a:xfrm>
              <a:off x="3380963" y="1164270"/>
              <a:ext cx="1416619" cy="1399889"/>
            </a:xfrm>
            <a:custGeom>
              <a:avLst/>
              <a:gdLst>
                <a:gd name="connsiteX0" fmla="*/ 0 w 1092799"/>
                <a:gd name="connsiteY0" fmla="*/ 546400 h 1092799"/>
                <a:gd name="connsiteX1" fmla="*/ 546400 w 1092799"/>
                <a:gd name="connsiteY1" fmla="*/ 0 h 1092799"/>
                <a:gd name="connsiteX2" fmla="*/ 1092800 w 1092799"/>
                <a:gd name="connsiteY2" fmla="*/ 546400 h 1092799"/>
                <a:gd name="connsiteX3" fmla="*/ 546400 w 1092799"/>
                <a:gd name="connsiteY3" fmla="*/ 1092800 h 1092799"/>
                <a:gd name="connsiteX4" fmla="*/ 0 w 1092799"/>
                <a:gd name="connsiteY4" fmla="*/ 546400 h 10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2799" h="1092799">
                  <a:moveTo>
                    <a:pt x="0" y="546400"/>
                  </a:moveTo>
                  <a:cubicBezTo>
                    <a:pt x="0" y="244632"/>
                    <a:pt x="244632" y="0"/>
                    <a:pt x="546400" y="0"/>
                  </a:cubicBezTo>
                  <a:cubicBezTo>
                    <a:pt x="848168" y="0"/>
                    <a:pt x="1092800" y="244632"/>
                    <a:pt x="1092800" y="546400"/>
                  </a:cubicBezTo>
                  <a:cubicBezTo>
                    <a:pt x="1092800" y="848168"/>
                    <a:pt x="848168" y="1092800"/>
                    <a:pt x="546400" y="1092800"/>
                  </a:cubicBezTo>
                  <a:cubicBezTo>
                    <a:pt x="244632" y="1092800"/>
                    <a:pt x="0" y="848168"/>
                    <a:pt x="0" y="546400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2737" tIns="172737" rIns="172737" bIns="172737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14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Analysis of the DEMAND side</a:t>
              </a:r>
            </a:p>
          </p:txBody>
        </p:sp>
        <p:sp>
          <p:nvSpPr>
            <p:cNvPr id="25" name="Freeform 24"/>
            <p:cNvSpPr/>
            <p:nvPr/>
          </p:nvSpPr>
          <p:spPr>
            <a:xfrm>
              <a:off x="3773404" y="2629432"/>
              <a:ext cx="633823" cy="633823"/>
            </a:xfrm>
            <a:custGeom>
              <a:avLst/>
              <a:gdLst>
                <a:gd name="connsiteX0" fmla="*/ 84013 w 633823"/>
                <a:gd name="connsiteY0" fmla="*/ 242374 h 633823"/>
                <a:gd name="connsiteX1" fmla="*/ 242374 w 633823"/>
                <a:gd name="connsiteY1" fmla="*/ 242374 h 633823"/>
                <a:gd name="connsiteX2" fmla="*/ 242374 w 633823"/>
                <a:gd name="connsiteY2" fmla="*/ 84013 h 633823"/>
                <a:gd name="connsiteX3" fmla="*/ 391449 w 633823"/>
                <a:gd name="connsiteY3" fmla="*/ 84013 h 633823"/>
                <a:gd name="connsiteX4" fmla="*/ 391449 w 633823"/>
                <a:gd name="connsiteY4" fmla="*/ 242374 h 633823"/>
                <a:gd name="connsiteX5" fmla="*/ 549810 w 633823"/>
                <a:gd name="connsiteY5" fmla="*/ 242374 h 633823"/>
                <a:gd name="connsiteX6" fmla="*/ 549810 w 633823"/>
                <a:gd name="connsiteY6" fmla="*/ 391449 h 633823"/>
                <a:gd name="connsiteX7" fmla="*/ 391449 w 633823"/>
                <a:gd name="connsiteY7" fmla="*/ 391449 h 633823"/>
                <a:gd name="connsiteX8" fmla="*/ 391449 w 633823"/>
                <a:gd name="connsiteY8" fmla="*/ 549810 h 633823"/>
                <a:gd name="connsiteX9" fmla="*/ 242374 w 633823"/>
                <a:gd name="connsiteY9" fmla="*/ 549810 h 633823"/>
                <a:gd name="connsiteX10" fmla="*/ 242374 w 633823"/>
                <a:gd name="connsiteY10" fmla="*/ 391449 h 633823"/>
                <a:gd name="connsiteX11" fmla="*/ 84013 w 633823"/>
                <a:gd name="connsiteY11" fmla="*/ 391449 h 633823"/>
                <a:gd name="connsiteX12" fmla="*/ 84013 w 633823"/>
                <a:gd name="connsiteY12" fmla="*/ 242374 h 63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3823" h="633823">
                  <a:moveTo>
                    <a:pt x="84013" y="242374"/>
                  </a:moveTo>
                  <a:lnTo>
                    <a:pt x="242374" y="242374"/>
                  </a:lnTo>
                  <a:lnTo>
                    <a:pt x="242374" y="84013"/>
                  </a:lnTo>
                  <a:lnTo>
                    <a:pt x="391449" y="84013"/>
                  </a:lnTo>
                  <a:lnTo>
                    <a:pt x="391449" y="242374"/>
                  </a:lnTo>
                  <a:lnTo>
                    <a:pt x="549810" y="242374"/>
                  </a:lnTo>
                  <a:lnTo>
                    <a:pt x="549810" y="391449"/>
                  </a:lnTo>
                  <a:lnTo>
                    <a:pt x="391449" y="391449"/>
                  </a:lnTo>
                  <a:lnTo>
                    <a:pt x="391449" y="549810"/>
                  </a:lnTo>
                  <a:lnTo>
                    <a:pt x="242374" y="549810"/>
                  </a:lnTo>
                  <a:lnTo>
                    <a:pt x="242374" y="391449"/>
                  </a:lnTo>
                  <a:lnTo>
                    <a:pt x="84013" y="391449"/>
                  </a:lnTo>
                  <a:lnTo>
                    <a:pt x="84013" y="242374"/>
                  </a:lnTo>
                  <a:close/>
                </a:path>
              </a:pathLst>
            </a:custGeom>
            <a:solidFill>
              <a:schemeClr val="accent3"/>
            </a:solidFill>
            <a:ln w="28575">
              <a:solidFill>
                <a:schemeClr val="bg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013" tIns="242374" rIns="84013" bIns="242374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nl-BE" sz="800" kern="1200" dirty="0">
                <a:solidFill>
                  <a:schemeClr val="accent3"/>
                </a:solidFill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3380964" y="3350053"/>
              <a:ext cx="1391218" cy="1395617"/>
            </a:xfrm>
            <a:custGeom>
              <a:avLst/>
              <a:gdLst>
                <a:gd name="connsiteX0" fmla="*/ 0 w 1092799"/>
                <a:gd name="connsiteY0" fmla="*/ 546400 h 1092799"/>
                <a:gd name="connsiteX1" fmla="*/ 546400 w 1092799"/>
                <a:gd name="connsiteY1" fmla="*/ 0 h 1092799"/>
                <a:gd name="connsiteX2" fmla="*/ 1092800 w 1092799"/>
                <a:gd name="connsiteY2" fmla="*/ 546400 h 1092799"/>
                <a:gd name="connsiteX3" fmla="*/ 546400 w 1092799"/>
                <a:gd name="connsiteY3" fmla="*/ 1092800 h 1092799"/>
                <a:gd name="connsiteX4" fmla="*/ 0 w 1092799"/>
                <a:gd name="connsiteY4" fmla="*/ 546400 h 10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2799" h="1092799">
                  <a:moveTo>
                    <a:pt x="0" y="546400"/>
                  </a:moveTo>
                  <a:cubicBezTo>
                    <a:pt x="0" y="244632"/>
                    <a:pt x="244632" y="0"/>
                    <a:pt x="546400" y="0"/>
                  </a:cubicBezTo>
                  <a:cubicBezTo>
                    <a:pt x="848168" y="0"/>
                    <a:pt x="1092800" y="244632"/>
                    <a:pt x="1092800" y="546400"/>
                  </a:cubicBezTo>
                  <a:cubicBezTo>
                    <a:pt x="1092800" y="848168"/>
                    <a:pt x="848168" y="1092800"/>
                    <a:pt x="546400" y="1092800"/>
                  </a:cubicBezTo>
                  <a:cubicBezTo>
                    <a:pt x="244632" y="1092800"/>
                    <a:pt x="0" y="848168"/>
                    <a:pt x="0" y="546400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2340759"/>
                <a:satOff val="-2919"/>
                <a:lumOff val="686"/>
                <a:alphaOff val="0"/>
              </a:schemeClr>
            </a:fillRef>
            <a:effectRef idx="0">
              <a:schemeClr val="accent2">
                <a:hueOff val="2340759"/>
                <a:satOff val="-2919"/>
                <a:lumOff val="68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2737" tIns="172737" rIns="172737" bIns="172737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14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Analysis of the SUPPLY side</a:t>
              </a:r>
            </a:p>
          </p:txBody>
        </p:sp>
        <p:sp>
          <p:nvSpPr>
            <p:cNvPr id="27" name="Freeform 26"/>
            <p:cNvSpPr/>
            <p:nvPr/>
          </p:nvSpPr>
          <p:spPr>
            <a:xfrm>
              <a:off x="4864151" y="2737392"/>
              <a:ext cx="347510" cy="359051"/>
            </a:xfrm>
            <a:custGeom>
              <a:avLst/>
              <a:gdLst>
                <a:gd name="connsiteX0" fmla="*/ 0 w 347510"/>
                <a:gd name="connsiteY0" fmla="*/ 81304 h 406521"/>
                <a:gd name="connsiteX1" fmla="*/ 173755 w 347510"/>
                <a:gd name="connsiteY1" fmla="*/ 81304 h 406521"/>
                <a:gd name="connsiteX2" fmla="*/ 173755 w 347510"/>
                <a:gd name="connsiteY2" fmla="*/ 0 h 406521"/>
                <a:gd name="connsiteX3" fmla="*/ 347510 w 347510"/>
                <a:gd name="connsiteY3" fmla="*/ 203261 h 406521"/>
                <a:gd name="connsiteX4" fmla="*/ 173755 w 347510"/>
                <a:gd name="connsiteY4" fmla="*/ 406521 h 406521"/>
                <a:gd name="connsiteX5" fmla="*/ 173755 w 347510"/>
                <a:gd name="connsiteY5" fmla="*/ 325217 h 406521"/>
                <a:gd name="connsiteX6" fmla="*/ 0 w 347510"/>
                <a:gd name="connsiteY6" fmla="*/ 325217 h 406521"/>
                <a:gd name="connsiteX7" fmla="*/ 0 w 347510"/>
                <a:gd name="connsiteY7" fmla="*/ 81304 h 40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510" h="406521">
                  <a:moveTo>
                    <a:pt x="0" y="81304"/>
                  </a:moveTo>
                  <a:lnTo>
                    <a:pt x="173755" y="81304"/>
                  </a:lnTo>
                  <a:lnTo>
                    <a:pt x="173755" y="0"/>
                  </a:lnTo>
                  <a:lnTo>
                    <a:pt x="347510" y="203261"/>
                  </a:lnTo>
                  <a:lnTo>
                    <a:pt x="173755" y="406521"/>
                  </a:lnTo>
                  <a:lnTo>
                    <a:pt x="173755" y="325217"/>
                  </a:lnTo>
                  <a:lnTo>
                    <a:pt x="0" y="325217"/>
                  </a:lnTo>
                  <a:lnTo>
                    <a:pt x="0" y="81304"/>
                  </a:lnTo>
                  <a:close/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0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1304" rIns="104253" bIns="81304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nl-BE" sz="800" kern="1200" dirty="0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5978217" y="1834672"/>
              <a:ext cx="2185599" cy="2185599"/>
            </a:xfrm>
            <a:custGeom>
              <a:avLst/>
              <a:gdLst>
                <a:gd name="connsiteX0" fmla="*/ 0 w 2185599"/>
                <a:gd name="connsiteY0" fmla="*/ 1092800 h 2185599"/>
                <a:gd name="connsiteX1" fmla="*/ 1092800 w 2185599"/>
                <a:gd name="connsiteY1" fmla="*/ 0 h 2185599"/>
                <a:gd name="connsiteX2" fmla="*/ 2185600 w 2185599"/>
                <a:gd name="connsiteY2" fmla="*/ 1092800 h 2185599"/>
                <a:gd name="connsiteX3" fmla="*/ 1092800 w 2185599"/>
                <a:gd name="connsiteY3" fmla="*/ 2185600 h 2185599"/>
                <a:gd name="connsiteX4" fmla="*/ 0 w 2185599"/>
                <a:gd name="connsiteY4" fmla="*/ 1092800 h 2185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5599" h="2185599">
                  <a:moveTo>
                    <a:pt x="0" y="1092800"/>
                  </a:moveTo>
                  <a:cubicBezTo>
                    <a:pt x="0" y="489263"/>
                    <a:pt x="489263" y="0"/>
                    <a:pt x="1092800" y="0"/>
                  </a:cubicBezTo>
                  <a:cubicBezTo>
                    <a:pt x="1696337" y="0"/>
                    <a:pt x="2185600" y="489263"/>
                    <a:pt x="2185600" y="1092800"/>
                  </a:cubicBezTo>
                  <a:cubicBezTo>
                    <a:pt x="2185600" y="1696337"/>
                    <a:pt x="1696337" y="2185600"/>
                    <a:pt x="1092800" y="2185600"/>
                  </a:cubicBezTo>
                  <a:cubicBezTo>
                    <a:pt x="489263" y="2185600"/>
                    <a:pt x="0" y="1696337"/>
                    <a:pt x="0" y="1092800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0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1824" tIns="351824" rIns="351824" bIns="351824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400" b="1" kern="1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Compelling</a:t>
              </a:r>
              <a:r>
                <a:rPr lang="nl-BE" sz="24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offers</a:t>
              </a:r>
            </a:p>
          </p:txBody>
        </p:sp>
      </p:grpSp>
      <p:sp>
        <p:nvSpPr>
          <p:cNvPr id="32" name="Freeform 31"/>
          <p:cNvSpPr/>
          <p:nvPr/>
        </p:nvSpPr>
        <p:spPr>
          <a:xfrm rot="3488529">
            <a:off x="6300308" y="3307321"/>
            <a:ext cx="647996" cy="1007925"/>
          </a:xfrm>
          <a:custGeom>
            <a:avLst/>
            <a:gdLst>
              <a:gd name="connsiteX0" fmla="*/ 0 w 347510"/>
              <a:gd name="connsiteY0" fmla="*/ 81304 h 406521"/>
              <a:gd name="connsiteX1" fmla="*/ 173755 w 347510"/>
              <a:gd name="connsiteY1" fmla="*/ 81304 h 406521"/>
              <a:gd name="connsiteX2" fmla="*/ 173755 w 347510"/>
              <a:gd name="connsiteY2" fmla="*/ 0 h 406521"/>
              <a:gd name="connsiteX3" fmla="*/ 347510 w 347510"/>
              <a:gd name="connsiteY3" fmla="*/ 203261 h 406521"/>
              <a:gd name="connsiteX4" fmla="*/ 173755 w 347510"/>
              <a:gd name="connsiteY4" fmla="*/ 406521 h 406521"/>
              <a:gd name="connsiteX5" fmla="*/ 173755 w 347510"/>
              <a:gd name="connsiteY5" fmla="*/ 325217 h 406521"/>
              <a:gd name="connsiteX6" fmla="*/ 0 w 347510"/>
              <a:gd name="connsiteY6" fmla="*/ 325217 h 406521"/>
              <a:gd name="connsiteX7" fmla="*/ 0 w 347510"/>
              <a:gd name="connsiteY7" fmla="*/ 81304 h 40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510" h="406521">
                <a:moveTo>
                  <a:pt x="0" y="81304"/>
                </a:moveTo>
                <a:lnTo>
                  <a:pt x="173755" y="81304"/>
                </a:lnTo>
                <a:lnTo>
                  <a:pt x="173755" y="0"/>
                </a:lnTo>
                <a:lnTo>
                  <a:pt x="347510" y="203261"/>
                </a:lnTo>
                <a:lnTo>
                  <a:pt x="173755" y="406521"/>
                </a:lnTo>
                <a:lnTo>
                  <a:pt x="173755" y="325217"/>
                </a:lnTo>
                <a:lnTo>
                  <a:pt x="0" y="325217"/>
                </a:lnTo>
                <a:lnTo>
                  <a:pt x="0" y="81304"/>
                </a:lnTo>
                <a:close/>
              </a:path>
            </a:pathLst>
          </a:custGeom>
          <a:ln w="28575"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4681519"/>
              <a:satOff val="-5839"/>
              <a:lumOff val="1373"/>
              <a:alphaOff val="0"/>
            </a:schemeClr>
          </a:fillRef>
          <a:effectRef idx="0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1304" rIns="104253" bIns="81304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nl-BE" sz="800" kern="1200"/>
          </a:p>
        </p:txBody>
      </p:sp>
      <p:sp>
        <p:nvSpPr>
          <p:cNvPr id="33" name="TextBox 32"/>
          <p:cNvSpPr txBox="1"/>
          <p:nvPr/>
        </p:nvSpPr>
        <p:spPr>
          <a:xfrm>
            <a:off x="5604816" y="4490515"/>
            <a:ext cx="3039604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 pilots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Roll-out and replication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Transferability potential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51EE6B9-CDB4-43B4-9E43-619DD6BD81C1}"/>
              </a:ext>
            </a:extLst>
          </p:cNvPr>
          <p:cNvSpPr txBox="1"/>
          <p:nvPr/>
        </p:nvSpPr>
        <p:spPr>
          <a:xfrm>
            <a:off x="6240527" y="1395296"/>
            <a:ext cx="2347035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Making a package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”on time” attractive to a specific segment  and realize it! </a:t>
            </a:r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1F449244-B79F-4EF0-9970-31C631B40A34}"/>
              </a:ext>
            </a:extLst>
          </p:cNvPr>
          <p:cNvCxnSpPr>
            <a:cxnSpLocks/>
          </p:cNvCxnSpPr>
          <p:nvPr/>
        </p:nvCxnSpPr>
        <p:spPr>
          <a:xfrm flipV="1">
            <a:off x="5092700" y="2019796"/>
            <a:ext cx="932549" cy="785891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365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AB0E3F-7D4B-4408-9E24-40314EBAB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670219"/>
            <a:ext cx="8229600" cy="1528742"/>
          </a:xfrm>
        </p:spPr>
        <p:txBody>
          <a:bodyPr/>
          <a:lstStyle/>
          <a:p>
            <a:r>
              <a:rPr lang="en-US" dirty="0"/>
              <a:t>How to create a Refurb compelling offer in only six steps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731E51E-0723-4A3C-AAB4-F0EA8C8A74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2600" y="2248988"/>
            <a:ext cx="6032500" cy="2939778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2100" b="1" dirty="0"/>
              <a:t>Focus your market segment ex. Young Families (YF) or Empty Nesters (EN) in single detached homes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100" dirty="0"/>
              <a:t>Use the customer journey to identify the stumbling blocks and advantages/actions?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100" dirty="0"/>
              <a:t>Generate the value proposition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100" dirty="0"/>
              <a:t>Describe the business model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100" dirty="0"/>
              <a:t>Add the financial support (optional)</a:t>
            </a:r>
            <a:endParaRPr lang="da-DK" sz="2100" dirty="0"/>
          </a:p>
          <a:p>
            <a:pPr marL="342900" indent="-342900" algn="l">
              <a:buFont typeface="+mj-lt"/>
              <a:buAutoNum type="arabicPeriod"/>
            </a:pPr>
            <a:r>
              <a:rPr lang="en-US" sz="2100" dirty="0"/>
              <a:t>Appoint a Single point of contact (if required)</a:t>
            </a:r>
            <a:endParaRPr lang="da-DK" sz="2100" dirty="0"/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006325B-8464-41D6-A796-9657C85A60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06" t="15926" r="25555" b="22840"/>
          <a:stretch/>
        </p:blipFill>
        <p:spPr>
          <a:xfrm>
            <a:off x="6794500" y="2350588"/>
            <a:ext cx="1765300" cy="1212727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1D984CCA-1A83-43F3-A0C6-F888B0C1B4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0" t="28700" r="68862" b="38774"/>
          <a:stretch/>
        </p:blipFill>
        <p:spPr>
          <a:xfrm>
            <a:off x="6794500" y="3680597"/>
            <a:ext cx="1765300" cy="129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36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>
            <a:extLst>
              <a:ext uri="{FF2B5EF4-FFF2-40B4-BE49-F238E27FC236}">
                <a16:creationId xmlns:a16="http://schemas.microsoft.com/office/drawing/2014/main" id="{3D7C2D28-A695-4C2C-81F7-3ABC0ACD09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84" t="22192" r="3140" b="61243"/>
          <a:stretch/>
        </p:blipFill>
        <p:spPr>
          <a:xfrm>
            <a:off x="381000" y="2724283"/>
            <a:ext cx="8337714" cy="893204"/>
          </a:xfrm>
          <a:prstGeom prst="rect">
            <a:avLst/>
          </a:prstGeom>
          <a:effectLst>
            <a:glow rad="63500">
              <a:schemeClr val="tx2">
                <a:lumMod val="60000"/>
                <a:lumOff val="40000"/>
              </a:schemeClr>
            </a:glow>
          </a:effectLst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F4A91DC0-102C-4527-A7A7-1ED4FEEE1EF4}"/>
              </a:ext>
            </a:extLst>
          </p:cNvPr>
          <p:cNvSpPr txBox="1"/>
          <p:nvPr/>
        </p:nvSpPr>
        <p:spPr>
          <a:xfrm>
            <a:off x="3210132" y="2143063"/>
            <a:ext cx="5775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Refurb Customer Journey with pre-programmed QA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creates a common understanding and platform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2" descr="Billedresultat for value proposition pains and gains">
            <a:extLst>
              <a:ext uri="{FF2B5EF4-FFF2-40B4-BE49-F238E27FC236}">
                <a16:creationId xmlns:a16="http://schemas.microsoft.com/office/drawing/2014/main" id="{C549E6A5-AC85-4880-809A-1BD14876D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934000"/>
            <a:ext cx="2586657" cy="128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felt 16">
            <a:extLst>
              <a:ext uri="{FF2B5EF4-FFF2-40B4-BE49-F238E27FC236}">
                <a16:creationId xmlns:a16="http://schemas.microsoft.com/office/drawing/2014/main" id="{91AA4D8F-F07F-460E-B160-8BC00B4027E4}"/>
              </a:ext>
            </a:extLst>
          </p:cNvPr>
          <p:cNvSpPr txBox="1"/>
          <p:nvPr/>
        </p:nvSpPr>
        <p:spPr>
          <a:xfrm>
            <a:off x="511385" y="318312"/>
            <a:ext cx="3624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get home-owners on board the journey, you need a value proposition</a:t>
            </a:r>
          </a:p>
        </p:txBody>
      </p:sp>
      <p:sp>
        <p:nvSpPr>
          <p:cNvPr id="18" name="Pil: højre 17">
            <a:extLst>
              <a:ext uri="{FF2B5EF4-FFF2-40B4-BE49-F238E27FC236}">
                <a16:creationId xmlns:a16="http://schemas.microsoft.com/office/drawing/2014/main" id="{51C5FA79-95F8-4C85-935F-34FC3F263E8C}"/>
              </a:ext>
            </a:extLst>
          </p:cNvPr>
          <p:cNvSpPr/>
          <p:nvPr/>
        </p:nvSpPr>
        <p:spPr>
          <a:xfrm rot="3989239">
            <a:off x="1967333" y="2192123"/>
            <a:ext cx="456083" cy="41626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46C55A9E-6BD8-451C-809A-D9F5D82A0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132" y="468633"/>
            <a:ext cx="1245281" cy="830187"/>
          </a:xfrm>
          <a:prstGeom prst="rect">
            <a:avLst/>
          </a:prstGeom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2C536066-7CFA-4093-8DE0-319D39D267AE}"/>
              </a:ext>
            </a:extLst>
          </p:cNvPr>
          <p:cNvSpPr txBox="1"/>
          <p:nvPr/>
        </p:nvSpPr>
        <p:spPr>
          <a:xfrm>
            <a:off x="5020270" y="1347980"/>
            <a:ext cx="3320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(5)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Financial support &amp; incentives </a:t>
            </a:r>
          </a:p>
          <a:p>
            <a:pPr algn="ctr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 improve !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6AD220C9-F99B-4CB7-9565-DE931D02E23E}"/>
              </a:ext>
            </a:extLst>
          </p:cNvPr>
          <p:cNvSpPr txBox="1"/>
          <p:nvPr/>
        </p:nvSpPr>
        <p:spPr>
          <a:xfrm>
            <a:off x="4136183" y="1017968"/>
            <a:ext cx="567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6000" dirty="0"/>
              <a:t>+</a:t>
            </a:r>
          </a:p>
        </p:txBody>
      </p:sp>
      <p:pic>
        <p:nvPicPr>
          <p:cNvPr id="22" name="Billede 21">
            <a:extLst>
              <a:ext uri="{FF2B5EF4-FFF2-40B4-BE49-F238E27FC236}">
                <a16:creationId xmlns:a16="http://schemas.microsoft.com/office/drawing/2014/main" id="{DAFD9FD8-1647-4C84-93A2-7ED9D99C94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2" t="20815" r="36744" b="13267"/>
          <a:stretch/>
        </p:blipFill>
        <p:spPr>
          <a:xfrm>
            <a:off x="5321205" y="3778796"/>
            <a:ext cx="3397509" cy="2028831"/>
          </a:xfrm>
          <a:prstGeom prst="rect">
            <a:avLst/>
          </a:prstGeom>
        </p:spPr>
      </p:pic>
      <p:sp>
        <p:nvSpPr>
          <p:cNvPr id="23" name="Tekstfelt 22">
            <a:extLst>
              <a:ext uri="{FF2B5EF4-FFF2-40B4-BE49-F238E27FC236}">
                <a16:creationId xmlns:a16="http://schemas.microsoft.com/office/drawing/2014/main" id="{558DE5FA-CC78-4EFC-B393-57C6F9325726}"/>
              </a:ext>
            </a:extLst>
          </p:cNvPr>
          <p:cNvSpPr txBox="1"/>
          <p:nvPr/>
        </p:nvSpPr>
        <p:spPr>
          <a:xfrm>
            <a:off x="178805" y="4483602"/>
            <a:ext cx="3469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(6)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keep the journey powered, </a:t>
            </a:r>
          </a:p>
          <a:p>
            <a:pPr algn="ctr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need a single point of contact</a:t>
            </a:r>
          </a:p>
        </p:txBody>
      </p:sp>
      <p:sp>
        <p:nvSpPr>
          <p:cNvPr id="25" name="Pil: højre 24">
            <a:extLst>
              <a:ext uri="{FF2B5EF4-FFF2-40B4-BE49-F238E27FC236}">
                <a16:creationId xmlns:a16="http://schemas.microsoft.com/office/drawing/2014/main" id="{99DBEF64-2C16-4E85-A093-41B95A87E441}"/>
              </a:ext>
            </a:extLst>
          </p:cNvPr>
          <p:cNvSpPr/>
          <p:nvPr/>
        </p:nvSpPr>
        <p:spPr>
          <a:xfrm rot="18297575">
            <a:off x="2858886" y="3799947"/>
            <a:ext cx="547545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FAB10FD4-C32D-402A-A2CC-D51259F64B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295"/>
          <a:stretch/>
        </p:blipFill>
        <p:spPr>
          <a:xfrm>
            <a:off x="1983567" y="3683697"/>
            <a:ext cx="663375" cy="802671"/>
          </a:xfrm>
          <a:prstGeom prst="rect">
            <a:avLst/>
          </a:prstGeom>
          <a:effectLst>
            <a:glow>
              <a:schemeClr val="bg1"/>
            </a:glow>
            <a:outerShdw blurRad="50800" dist="50800" dir="5400000" algn="ctr" rotWithShape="0">
              <a:srgbClr val="000000">
                <a:alpha val="99000"/>
              </a:srgbClr>
            </a:outerShdw>
            <a:softEdge rad="88900"/>
          </a:effectLst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74509B63-B5B1-4DF0-9BBE-60AF12B7BB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069" t="11628" r="57733" b="33605"/>
          <a:stretch/>
        </p:blipFill>
        <p:spPr>
          <a:xfrm>
            <a:off x="1283771" y="3659853"/>
            <a:ext cx="824652" cy="906971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29" name="Rektangel 28">
            <a:extLst>
              <a:ext uri="{FF2B5EF4-FFF2-40B4-BE49-F238E27FC236}">
                <a16:creationId xmlns:a16="http://schemas.microsoft.com/office/drawing/2014/main" id="{A5683B41-8FF4-4143-94A2-7C3D1D49F5DC}"/>
              </a:ext>
            </a:extLst>
          </p:cNvPr>
          <p:cNvSpPr/>
          <p:nvPr/>
        </p:nvSpPr>
        <p:spPr>
          <a:xfrm>
            <a:off x="1283771" y="5153161"/>
            <a:ext cx="41281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(4)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value creating business model</a:t>
            </a:r>
          </a:p>
          <a:p>
            <a:pPr algn="ctr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 secure strong stakeholder engagement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Pil: højre 29">
            <a:extLst>
              <a:ext uri="{FF2B5EF4-FFF2-40B4-BE49-F238E27FC236}">
                <a16:creationId xmlns:a16="http://schemas.microsoft.com/office/drawing/2014/main" id="{EA4BA9C8-57EE-4684-AA84-4F8D42792E08}"/>
              </a:ext>
            </a:extLst>
          </p:cNvPr>
          <p:cNvSpPr/>
          <p:nvPr/>
        </p:nvSpPr>
        <p:spPr>
          <a:xfrm rot="14505535">
            <a:off x="4375939" y="3771280"/>
            <a:ext cx="656053" cy="63079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9109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  <p:bldP spid="17" grpId="0"/>
      <p:bldP spid="18" grpId="0" animBg="1"/>
      <p:bldP spid="20" grpId="0"/>
      <p:bldP spid="21" grpId="0"/>
      <p:bldP spid="23" grpId="0"/>
      <p:bldP spid="25" grpId="0" animBg="1"/>
      <p:bldP spid="29" grpId="0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AC18A7A-56B7-402E-B485-2B78739E6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49" y="303780"/>
            <a:ext cx="8229600" cy="1528742"/>
          </a:xfrm>
        </p:spPr>
        <p:txBody>
          <a:bodyPr/>
          <a:lstStyle/>
          <a:p>
            <a:r>
              <a:rPr lang="en-US" dirty="0"/>
              <a:t>Country specific Refurb-offers </a:t>
            </a:r>
          </a:p>
        </p:txBody>
      </p:sp>
      <p:pic>
        <p:nvPicPr>
          <p:cNvPr id="2050" name="Picture 2" descr="image001">
            <a:extLst>
              <a:ext uri="{FF2B5EF4-FFF2-40B4-BE49-F238E27FC236}">
                <a16:creationId xmlns:a16="http://schemas.microsoft.com/office/drawing/2014/main" id="{337273C1-4FD6-4442-9A64-2EAA5BADD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1068151"/>
            <a:ext cx="6591300" cy="454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593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14_2.jpg"/>
          <p:cNvPicPr preferRelativeResize="0"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" t="42157" r="2024" b="17040"/>
          <a:stretch/>
        </p:blipFill>
        <p:spPr bwMode="auto">
          <a:xfrm>
            <a:off x="187642" y="2910520"/>
            <a:ext cx="8744447" cy="27816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Title 2"/>
          <p:cNvSpPr txBox="1">
            <a:spLocks/>
          </p:cNvSpPr>
          <p:nvPr/>
        </p:nvSpPr>
        <p:spPr>
          <a:xfrm>
            <a:off x="457200" y="909653"/>
            <a:ext cx="5376333" cy="152874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500" kern="1200">
                <a:solidFill>
                  <a:srgbClr val="FFFFFF"/>
                </a:solidFill>
                <a:latin typeface="Tahoma"/>
                <a:ea typeface="MS PGothic" panose="020B0600070205080204" pitchFamily="34" charset="-128"/>
                <a:cs typeface="Tahom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/>
            <a:endParaRPr lang="nl-BE" dirty="0"/>
          </a:p>
        </p:txBody>
      </p:sp>
      <p:sp>
        <p:nvSpPr>
          <p:cNvPr id="27" name="Titel 1"/>
          <p:cNvSpPr txBox="1">
            <a:spLocks/>
          </p:cNvSpPr>
          <p:nvPr/>
        </p:nvSpPr>
        <p:spPr>
          <a:xfrm>
            <a:off x="457200" y="68738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FFFFFF"/>
                </a:solidFill>
                <a:latin typeface="Tahoma"/>
                <a:ea typeface="MS PGothic" panose="020B0600070205080204" pitchFamily="34" charset="-128"/>
                <a:cs typeface="Tahom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da-DK" dirty="0"/>
          </a:p>
        </p:txBody>
      </p:sp>
      <p:sp>
        <p:nvSpPr>
          <p:cNvPr id="45" name="Rectangle 44"/>
          <p:cNvSpPr/>
          <p:nvPr/>
        </p:nvSpPr>
        <p:spPr>
          <a:xfrm>
            <a:off x="718204" y="539253"/>
            <a:ext cx="768332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Created by 14 European Partners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6 countries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close cooperation</a:t>
            </a:r>
          </a:p>
        </p:txBody>
      </p:sp>
    </p:spTree>
    <p:extLst>
      <p:ext uri="{BB962C8B-B14F-4D97-AF65-F5344CB8AC3E}">
        <p14:creationId xmlns:p14="http://schemas.microsoft.com/office/powerpoint/2010/main" val="2957224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84221" r="55063" b="6556"/>
          <a:stretch/>
        </p:blipFill>
        <p:spPr bwMode="auto">
          <a:xfrm>
            <a:off x="5525038" y="5864860"/>
            <a:ext cx="3421380" cy="63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45380" y="5867400"/>
            <a:ext cx="678180" cy="708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ekstfelt 1"/>
          <p:cNvSpPr txBox="1"/>
          <p:nvPr/>
        </p:nvSpPr>
        <p:spPr>
          <a:xfrm>
            <a:off x="478030" y="334710"/>
            <a:ext cx="8075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06F72"/>
                </a:solidFill>
                <a:latin typeface="Exo"/>
              </a:rPr>
              <a:t>ACTIVATING CONSUMERS TO DEEP ENERGY REFURBISHEMENT IN EUROPE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1450" y="4712732"/>
            <a:ext cx="878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rgbClr val="206F72"/>
                </a:solidFill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0" t="13444" r="16937" b="8778"/>
          <a:stretch/>
        </p:blipFill>
        <p:spPr bwMode="auto">
          <a:xfrm>
            <a:off x="-8468" y="209975"/>
            <a:ext cx="9199811" cy="633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973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REFURB Power Point template</Template>
  <TotalTime>2645</TotalTime>
  <Words>288</Words>
  <Application>Microsoft Office PowerPoint</Application>
  <PresentationFormat>Skærmshow (4:3)</PresentationFormat>
  <Paragraphs>46</Paragraphs>
  <Slides>9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9</vt:i4>
      </vt:variant>
    </vt:vector>
  </HeadingPairs>
  <TitlesOfParts>
    <vt:vector size="15" baseType="lpstr">
      <vt:lpstr>MS PGothic</vt:lpstr>
      <vt:lpstr>Arial</vt:lpstr>
      <vt:lpstr>Calibri</vt:lpstr>
      <vt:lpstr>Exo</vt:lpstr>
      <vt:lpstr>Tahoma</vt:lpstr>
      <vt:lpstr>Office-tema</vt:lpstr>
      <vt:lpstr>PowerPoint-præsentation</vt:lpstr>
      <vt:lpstr>The Refurb Scope</vt:lpstr>
      <vt:lpstr>Connecting society goals and ambitions</vt:lpstr>
      <vt:lpstr>PowerPoint-præsentation</vt:lpstr>
      <vt:lpstr>How to create a Refurb compelling offer in only six steps</vt:lpstr>
      <vt:lpstr>PowerPoint-præsentation</vt:lpstr>
      <vt:lpstr>Country specific Refurb-offers 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Rikke</dc:creator>
  <cp:lastModifiedBy>Peter Rathje</cp:lastModifiedBy>
  <cp:revision>150</cp:revision>
  <dcterms:created xsi:type="dcterms:W3CDTF">2015-07-02T06:53:46Z</dcterms:created>
  <dcterms:modified xsi:type="dcterms:W3CDTF">2017-10-08T11:39:35Z</dcterms:modified>
</cp:coreProperties>
</file>